
<file path=[Content_Types].xml><?xml version="1.0" encoding="utf-8"?>
<Types xmlns="http://schemas.openxmlformats.org/package/2006/content-types">
  <Override PartName="/ppt/slideLayouts/slideLayout8.xml" ContentType="application/vnd.openxmlformats-officedocument.presentationml.slideLayout+xml"/>
  <Override PartName="/ppt/slides/slide22.xml" ContentType="application/vnd.openxmlformats-officedocument.presentationml.slide+xml"/>
  <Override PartName="/ppt/slides/slide28.xml" ContentType="application/vnd.openxmlformats-officedocument.presentationml.slide+xml"/>
  <Override PartName="/ppt/slides/slide2.xml" ContentType="application/vnd.openxmlformats-officedocument.presentationml.slide+xml"/>
  <Override PartName="/docProps/app.xml" ContentType="application/vnd.openxmlformats-officedocument.extended-properties+xml"/>
  <Override PartName="/ppt/slides/slide30.xml" ContentType="application/vnd.openxmlformats-officedocument.presentationml.slide+xml"/>
  <Override PartName="/ppt/slides/slide11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1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3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Default Extension="xml" ContentType="application/xml"/>
  <Override PartName="/ppt/slides/slide7.xml" ContentType="application/vnd.openxmlformats-officedocument.presentationml.slide+xml"/>
  <Override PartName="/ppt/slides/slide26.xml" ContentType="application/vnd.openxmlformats-officedocument.presentationml.slide+xml"/>
  <Override PartName="/ppt/slideMasters/slideMaster1.xml" ContentType="application/vnd.openxmlformats-officedocument.presentationml.slideMaster+xml"/>
  <Override PartName="/ppt/viewProps.xml" ContentType="application/vnd.openxmlformats-officedocument.presentationml.viewProps+xml"/>
  <Default Extension="wmf" ContentType="image/x-wmf"/>
  <Override PartName="/ppt/slides/slide25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Default Extension="pict" ContentType="image/pict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slideLayouts/slideLayout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Layouts/slideLayout7.xml" ContentType="application/vnd.openxmlformats-officedocument.presentationml.slideLayout+xml"/>
  <Override PartName="/ppt/presProps.xml" ContentType="application/vnd.openxmlformats-officedocument.presentationml.presProps+xml"/>
  <Default Extension="vml" ContentType="application/vnd.openxmlformats-officedocument.vmlDrawing"/>
  <Default Extension="jpeg" ContentType="image/jpeg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27.xml" ContentType="application/vnd.openxmlformats-officedocument.presentationml.slide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ppt/slides/slide8.xml" ContentType="application/vnd.openxmlformats-officedocument.presentationml.slide+xml"/>
  <Override PartName="/ppt/slides/slide15.xml" ContentType="application/vnd.openxmlformats-officedocument.presentationml.slide+xml"/>
  <Default Extension="bin" ContentType="application/vnd.openxmlformats-officedocument.presentationml.printerSettings"/>
  <Default Extension="rels" ContentType="application/vnd.openxmlformats-package.relationships+xml"/>
  <Override PartName="/ppt/slides/slide9.xml" ContentType="application/vnd.openxmlformats-officedocument.presentationml.slide+xml"/>
  <Override PartName="/ppt/slides/slide24.xml" ContentType="application/vnd.openxmlformats-officedocument.presentationml.slide+xml"/>
  <Override PartName="/ppt/slides/slide6.xml" ContentType="application/vnd.openxmlformats-officedocument.presentationml.slide+xml"/>
  <Override PartName="/ppt/slides/slide16.xml" ContentType="application/vnd.openxmlformats-officedocument.presentationml.slide+xml"/>
  <Default Extension="gif" ContentType="image/gif"/>
  <Override PartName="/ppt/slides/slide19.xml" ContentType="application/vnd.openxmlformats-officedocument.presentationml.slide+xml"/>
  <Override PartName="/ppt/slides/slide12.xml" ContentType="application/vnd.openxmlformats-officedocument.presentationml.slide+xml"/>
  <Override PartName="/ppt/slides/slide2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48" r:id="rId1"/>
  </p:sldMasterIdLst>
  <p:sldIdLst>
    <p:sldId id="290" r:id="rId2"/>
    <p:sldId id="297" r:id="rId3"/>
    <p:sldId id="256" r:id="rId4"/>
    <p:sldId id="281" r:id="rId5"/>
    <p:sldId id="298" r:id="rId6"/>
    <p:sldId id="259" r:id="rId7"/>
    <p:sldId id="29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99" r:id="rId17"/>
    <p:sldId id="272" r:id="rId18"/>
    <p:sldId id="273" r:id="rId19"/>
    <p:sldId id="293" r:id="rId20"/>
    <p:sldId id="294" r:id="rId21"/>
    <p:sldId id="295" r:id="rId22"/>
    <p:sldId id="296" r:id="rId23"/>
    <p:sldId id="278" r:id="rId24"/>
    <p:sldId id="279" r:id="rId25"/>
    <p:sldId id="282" r:id="rId26"/>
    <p:sldId id="300" r:id="rId27"/>
    <p:sldId id="283" r:id="rId28"/>
    <p:sldId id="284" r:id="rId29"/>
    <p:sldId id="285" r:id="rId30"/>
    <p:sldId id="291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 showOutlineIcons="0"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96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35" Type="http://schemas.openxmlformats.org/officeDocument/2006/relationships/theme" Target="theme/theme1.xml"/><Relationship Id="rId31" Type="http://schemas.openxmlformats.org/officeDocument/2006/relationships/slide" Target="slides/slide3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3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0" Type="http://schemas.openxmlformats.org/officeDocument/2006/relationships/slide" Target="slides/slide9.xml"/><Relationship Id="rId32" Type="http://schemas.openxmlformats.org/officeDocument/2006/relationships/printerSettings" Target="printerSettings/printerSettings1.bin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9" Type="http://schemas.openxmlformats.org/officeDocument/2006/relationships/slide" Target="slides/slide8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7" Type="http://schemas.openxmlformats.org/officeDocument/2006/relationships/slide" Target="slides/slide26.xml"/><Relationship Id="rId14" Type="http://schemas.openxmlformats.org/officeDocument/2006/relationships/slide" Target="slides/slide13.xml"/><Relationship Id="rId23" Type="http://schemas.openxmlformats.org/officeDocument/2006/relationships/slide" Target="slides/slide22.xml"/><Relationship Id="rId4" Type="http://schemas.openxmlformats.org/officeDocument/2006/relationships/slide" Target="slides/slide3.xml"/><Relationship Id="rId28" Type="http://schemas.openxmlformats.org/officeDocument/2006/relationships/slide" Target="slides/slide27.xml"/><Relationship Id="rId26" Type="http://schemas.openxmlformats.org/officeDocument/2006/relationships/slide" Target="slides/slide25.xml"/><Relationship Id="rId30" Type="http://schemas.openxmlformats.org/officeDocument/2006/relationships/slide" Target="slides/slide29.xml"/><Relationship Id="rId11" Type="http://schemas.openxmlformats.org/officeDocument/2006/relationships/slide" Target="slides/slide10.xml"/><Relationship Id="rId29" Type="http://schemas.openxmlformats.org/officeDocument/2006/relationships/slide" Target="slides/slide28.xml"/><Relationship Id="rId6" Type="http://schemas.openxmlformats.org/officeDocument/2006/relationships/slide" Target="slides/slide5.xml"/><Relationship Id="rId16" Type="http://schemas.openxmlformats.org/officeDocument/2006/relationships/slide" Target="slides/slide15.xml"/><Relationship Id="rId3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2" Type="http://schemas.openxmlformats.org/officeDocument/2006/relationships/slide" Target="slides/slide21.xml"/><Relationship Id="rId21" Type="http://schemas.openxmlformats.org/officeDocument/2006/relationships/slide" Target="slides/slide20.xml"/><Relationship Id="rId2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ict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ict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ict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ict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ict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9F973-7DAB-4ABE-985C-E988C7764684}" type="datetimeFigureOut">
              <a:rPr lang="en-US" smtClean="0"/>
              <a:pPr/>
              <a:t>5/5/09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72DA-A157-4596-87D6-3D056C54E0A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9F973-7DAB-4ABE-985C-E988C7764684}" type="datetimeFigureOut">
              <a:rPr lang="en-US" smtClean="0"/>
              <a:pPr/>
              <a:t>5/5/09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72DA-A157-4596-87D6-3D056C54E0A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9F973-7DAB-4ABE-985C-E988C7764684}" type="datetimeFigureOut">
              <a:rPr lang="en-US" smtClean="0"/>
              <a:pPr/>
              <a:t>5/5/09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72DA-A157-4596-87D6-3D056C54E0A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9F973-7DAB-4ABE-985C-E988C7764684}" type="datetimeFigureOut">
              <a:rPr lang="en-US" smtClean="0"/>
              <a:pPr/>
              <a:t>5/5/09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72DA-A157-4596-87D6-3D056C54E0A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9F973-7DAB-4ABE-985C-E988C7764684}" type="datetimeFigureOut">
              <a:rPr lang="en-US" smtClean="0"/>
              <a:pPr/>
              <a:t>5/5/09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72DA-A157-4596-87D6-3D056C54E0A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9F973-7DAB-4ABE-985C-E988C7764684}" type="datetimeFigureOut">
              <a:rPr lang="en-US" smtClean="0"/>
              <a:pPr/>
              <a:t>5/5/09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72DA-A157-4596-87D6-3D056C54E0A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9F973-7DAB-4ABE-985C-E988C7764684}" type="datetimeFigureOut">
              <a:rPr lang="en-US" smtClean="0"/>
              <a:pPr/>
              <a:t>5/5/09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72DA-A157-4596-87D6-3D056C54E0A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9F973-7DAB-4ABE-985C-E988C7764684}" type="datetimeFigureOut">
              <a:rPr lang="en-US" smtClean="0"/>
              <a:pPr/>
              <a:t>5/5/09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72DA-A157-4596-87D6-3D056C54E0A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9F973-7DAB-4ABE-985C-E988C7764684}" type="datetimeFigureOut">
              <a:rPr lang="en-US" smtClean="0"/>
              <a:pPr/>
              <a:t>5/5/09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72DA-A157-4596-87D6-3D056C54E0A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9F973-7DAB-4ABE-985C-E988C7764684}" type="datetimeFigureOut">
              <a:rPr lang="en-US" smtClean="0"/>
              <a:pPr/>
              <a:t>5/5/09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72DA-A157-4596-87D6-3D056C54E0A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9F973-7DAB-4ABE-985C-E988C7764684}" type="datetimeFigureOut">
              <a:rPr lang="en-US" smtClean="0"/>
              <a:pPr/>
              <a:t>5/5/09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72DA-A157-4596-87D6-3D056C54E0A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4" Type="http://schemas.openxmlformats.org/officeDocument/2006/relationships/slideLayout" Target="../slideLayouts/slideLayout4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9F973-7DAB-4ABE-985C-E988C7764684}" type="datetimeFigureOut">
              <a:rPr lang="en-US" smtClean="0"/>
              <a:pPr/>
              <a:t>5/5/09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A72DA-A157-4596-87D6-3D056C54E0A7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3" Type="http://schemas.openxmlformats.org/officeDocument/2006/relationships/image" Target="../media/image3.w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3" Type="http://schemas.openxmlformats.org/officeDocument/2006/relationships/oleObject" Target="Macintosh%20HD:Users:Jayne:Downloads:12%20snacks%20(cafe)-1.doc!OLE_LINK3" TargetMode="External"/><Relationship Id="rId1" Type="http://schemas.openxmlformats.org/officeDocument/2006/relationships/vmlDrawing" Target="../drawings/vmlDrawing2.v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3" Type="http://schemas.openxmlformats.org/officeDocument/2006/relationships/image" Target="../media/image3.w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2.wmf"/><Relationship Id="rId7" Type="http://schemas.openxmlformats.org/officeDocument/2006/relationships/image" Target="../media/image3.wmf"/><Relationship Id="rId11" Type="http://schemas.openxmlformats.org/officeDocument/2006/relationships/image" Target="../media/image7.png"/><Relationship Id="rId1" Type="http://schemas.openxmlformats.org/officeDocument/2006/relationships/vmlDrawing" Target="../drawings/vmlDrawing3.vml"/><Relationship Id="rId6" Type="http://schemas.openxmlformats.org/officeDocument/2006/relationships/image" Target="../media/image9.wmf"/><Relationship Id="rId8" Type="http://schemas.openxmlformats.org/officeDocument/2006/relationships/image" Target="../media/image5.wmf"/><Relationship Id="rId13" Type="http://schemas.openxmlformats.org/officeDocument/2006/relationships/oleObject" Target="Macintosh%20HD:Users:Jayne:Downloads:12%20snacks%20(cafe)-1.doc!OLE_LINK3" TargetMode="External"/><Relationship Id="rId10" Type="http://schemas.openxmlformats.org/officeDocument/2006/relationships/image" Target="../media/image10.png"/><Relationship Id="rId5" Type="http://schemas.openxmlformats.org/officeDocument/2006/relationships/image" Target="../media/image11.wmf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9" Type="http://schemas.openxmlformats.org/officeDocument/2006/relationships/image" Target="../media/image14.gif"/><Relationship Id="rId3" Type="http://schemas.openxmlformats.org/officeDocument/2006/relationships/image" Target="../media/image2.wmf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2.wmf"/><Relationship Id="rId7" Type="http://schemas.openxmlformats.org/officeDocument/2006/relationships/image" Target="../media/image3.wmf"/><Relationship Id="rId11" Type="http://schemas.openxmlformats.org/officeDocument/2006/relationships/image" Target="../media/image7.png"/><Relationship Id="rId1" Type="http://schemas.openxmlformats.org/officeDocument/2006/relationships/vmlDrawing" Target="../drawings/vmlDrawing4.vml"/><Relationship Id="rId6" Type="http://schemas.openxmlformats.org/officeDocument/2006/relationships/image" Target="../media/image9.wmf"/><Relationship Id="rId8" Type="http://schemas.openxmlformats.org/officeDocument/2006/relationships/image" Target="../media/image5.wmf"/><Relationship Id="rId13" Type="http://schemas.openxmlformats.org/officeDocument/2006/relationships/oleObject" Target="Macintosh%20HD:Users:Jayne:Downloads:12%20snacks%20(cafe)-1.doc!OLE_LINK3" TargetMode="External"/><Relationship Id="rId10" Type="http://schemas.openxmlformats.org/officeDocument/2006/relationships/image" Target="../media/image10.png"/><Relationship Id="rId5" Type="http://schemas.openxmlformats.org/officeDocument/2006/relationships/image" Target="../media/image11.wmf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9" Type="http://schemas.openxmlformats.org/officeDocument/2006/relationships/image" Target="../media/image14.gif"/><Relationship Id="rId3" Type="http://schemas.openxmlformats.org/officeDocument/2006/relationships/image" Target="../media/image2.wmf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2.wmf"/><Relationship Id="rId7" Type="http://schemas.openxmlformats.org/officeDocument/2006/relationships/image" Target="../media/image3.wmf"/><Relationship Id="rId11" Type="http://schemas.openxmlformats.org/officeDocument/2006/relationships/image" Target="../media/image7.png"/><Relationship Id="rId1" Type="http://schemas.openxmlformats.org/officeDocument/2006/relationships/vmlDrawing" Target="../drawings/vmlDrawing5.vml"/><Relationship Id="rId6" Type="http://schemas.openxmlformats.org/officeDocument/2006/relationships/image" Target="../media/image9.wmf"/><Relationship Id="rId8" Type="http://schemas.openxmlformats.org/officeDocument/2006/relationships/image" Target="../media/image5.wmf"/><Relationship Id="rId13" Type="http://schemas.openxmlformats.org/officeDocument/2006/relationships/oleObject" Target="Macintosh%20HD:Users:Jayne:Downloads:12%20snacks%20(cafe)-1.doc!OLE_LINK3" TargetMode="External"/><Relationship Id="rId10" Type="http://schemas.openxmlformats.org/officeDocument/2006/relationships/image" Target="../media/image10.png"/><Relationship Id="rId5" Type="http://schemas.openxmlformats.org/officeDocument/2006/relationships/image" Target="../media/image11.wmf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9" Type="http://schemas.openxmlformats.org/officeDocument/2006/relationships/image" Target="../media/image14.gif"/><Relationship Id="rId3" Type="http://schemas.openxmlformats.org/officeDocument/2006/relationships/image" Target="../media/image2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3" Type="http://schemas.openxmlformats.org/officeDocument/2006/relationships/oleObject" Target="Macintosh%20HD:Users:Jayne:Downloads:12%20snacks%20(cafe)-1.doc!OLE_LINK3" TargetMode="External"/><Relationship Id="rId1" Type="http://schemas.openxmlformats.org/officeDocument/2006/relationships/vmlDrawing" Target="../drawings/vmlDrawing1.v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4648200"/>
            <a:ext cx="800105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rgbClr val="002060"/>
                </a:solidFill>
              </a:rPr>
              <a:t>Learning objective:</a:t>
            </a:r>
          </a:p>
          <a:p>
            <a:r>
              <a:rPr lang="en-GB" sz="3600" dirty="0" smtClean="0">
                <a:solidFill>
                  <a:srgbClr val="002060"/>
                </a:solidFill>
              </a:rPr>
              <a:t>to be able to say at least 8 foods you might order in a café.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4000" y="2819400"/>
            <a:ext cx="6291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b="1" dirty="0" smtClean="0">
                <a:solidFill>
                  <a:srgbClr val="002060"/>
                </a:solidFill>
              </a:rPr>
              <a:t>Au café</a:t>
            </a:r>
            <a:endParaRPr lang="en-GB" sz="5400" b="1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457200"/>
            <a:ext cx="62912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 err="1" smtClean="0">
                <a:solidFill>
                  <a:srgbClr val="002060"/>
                </a:solidFill>
                <a:latin typeface="Calibri (Body)"/>
                <a:cs typeface="Calibri (Body)"/>
              </a:rPr>
              <a:t>Mercredi</a:t>
            </a:r>
            <a:r>
              <a:rPr lang="en-GB" sz="3000" b="1" dirty="0" smtClean="0">
                <a:solidFill>
                  <a:srgbClr val="002060"/>
                </a:solidFill>
                <a:latin typeface="Calibri (Body)"/>
                <a:cs typeface="Calibri (Body)"/>
              </a:rPr>
              <a:t>, 6 </a:t>
            </a:r>
            <a:r>
              <a:rPr lang="en-GB" sz="3000" b="1" dirty="0" err="1" smtClean="0">
                <a:solidFill>
                  <a:srgbClr val="002060"/>
                </a:solidFill>
                <a:latin typeface="Calibri (Body)"/>
                <a:cs typeface="Calibri (Body)"/>
              </a:rPr>
              <a:t>mai</a:t>
            </a:r>
            <a:endParaRPr lang="en-GB" sz="3000" b="1" dirty="0">
              <a:solidFill>
                <a:srgbClr val="002060"/>
              </a:solidFill>
              <a:latin typeface="Calibri (Body)"/>
              <a:cs typeface="Calibri (Body)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390" y="228600"/>
            <a:ext cx="1944624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3" descr="C:\Users\Mrs Ratcliffe\AppData\Local\Microsoft\Windows\Temporary Internet Files\Content.IE5\4B51D9MN\MCj00899380000[1]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56" y="1500174"/>
            <a:ext cx="5656286" cy="4191949"/>
          </a:xfrm>
          <a:prstGeom prst="rect">
            <a:avLst/>
          </a:prstGeom>
          <a:noFill/>
        </p:spPr>
      </p:pic>
      <p:pic>
        <p:nvPicPr>
          <p:cNvPr id="3" name="Picture 2" descr="C:\Users\Mrs Ratcliffe\AppData\Local\Microsoft\Windows\Temporary Internet Files\Content.IE5\9KR2J969\MCj0413448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0200" y="1066800"/>
            <a:ext cx="2929705" cy="441581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1905000"/>
            <a:ext cx="4000500" cy="266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794" y="1857364"/>
            <a:ext cx="5002044" cy="3587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4612" y="1142984"/>
            <a:ext cx="3536961" cy="5157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43042" y="5000636"/>
            <a:ext cx="607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b="1" dirty="0" smtClean="0">
                <a:solidFill>
                  <a:schemeClr val="tx2"/>
                </a:solidFill>
              </a:rPr>
              <a:t>un hamburger</a:t>
            </a:r>
            <a:endParaRPr lang="en-GB" sz="6000" b="1" dirty="0">
              <a:solidFill>
                <a:schemeClr val="tx2"/>
              </a:solidFill>
            </a:endParaRPr>
          </a:p>
        </p:txBody>
      </p:sp>
      <p:pic>
        <p:nvPicPr>
          <p:cNvPr id="4" name="Picture 3" descr="C:\Users\Mrs Ratcliffe\AppData\Local\Microsoft\Windows\Temporary Internet Files\Content.IE5\4B51D9MN\MCj02327680000[1]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8860" y="500042"/>
            <a:ext cx="4612095" cy="44297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43042" y="5000636"/>
            <a:ext cx="607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b="1" dirty="0">
                <a:solidFill>
                  <a:srgbClr val="00B050"/>
                </a:solidFill>
              </a:rPr>
              <a:t>d</a:t>
            </a:r>
            <a:r>
              <a:rPr lang="en-GB" sz="6000" b="1" dirty="0" smtClean="0">
                <a:solidFill>
                  <a:srgbClr val="00B050"/>
                </a:solidFill>
              </a:rPr>
              <a:t>es pommes frites</a:t>
            </a:r>
            <a:endParaRPr lang="en-GB" sz="6000" b="1" dirty="0">
              <a:solidFill>
                <a:srgbClr val="00B050"/>
              </a:solidFill>
            </a:endParaRPr>
          </a:p>
        </p:txBody>
      </p:sp>
      <p:pic>
        <p:nvPicPr>
          <p:cNvPr id="4" name="Picture 2" descr="C:\Users\Mrs Ratcliffe\AppData\Local\Microsoft\Windows\Temporary Internet Files\Content.IE5\9KR2J969\MCj04134480000[1]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40" y="357166"/>
            <a:ext cx="2929705" cy="441581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71600"/>
            <a:ext cx="4696810" cy="381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43042" y="5000636"/>
            <a:ext cx="607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b="1" dirty="0">
                <a:solidFill>
                  <a:srgbClr val="00B050"/>
                </a:solidFill>
              </a:rPr>
              <a:t>d</a:t>
            </a:r>
            <a:r>
              <a:rPr lang="en-GB" sz="6000" b="1" dirty="0" smtClean="0">
                <a:solidFill>
                  <a:srgbClr val="00B050"/>
                </a:solidFill>
              </a:rPr>
              <a:t>es chips</a:t>
            </a:r>
            <a:endParaRPr lang="en-GB" sz="60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43042" y="5000636"/>
            <a:ext cx="607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b="1" dirty="0" err="1" smtClean="0">
                <a:solidFill>
                  <a:srgbClr val="FF0000"/>
                </a:solidFill>
              </a:rPr>
              <a:t>une</a:t>
            </a:r>
            <a:r>
              <a:rPr lang="en-GB" sz="6000" b="1" dirty="0" smtClean="0">
                <a:solidFill>
                  <a:srgbClr val="FF0000"/>
                </a:solidFill>
              </a:rPr>
              <a:t> pizza</a:t>
            </a:r>
            <a:endParaRPr lang="en-GB" sz="6000" b="1" dirty="0">
              <a:solidFill>
                <a:srgbClr val="FF0000"/>
              </a:solidFill>
            </a:endParaRPr>
          </a:p>
        </p:txBody>
      </p:sp>
      <p:pic>
        <p:nvPicPr>
          <p:cNvPr id="4" name="Picture 3" descr="C:\Users\Mrs Ratcliffe\AppData\Local\Microsoft\Windows\Temporary Internet Files\Content.IE5\4B51D9MN\MCj02328130000[1]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56" y="785794"/>
            <a:ext cx="5745684" cy="41434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95400" y="5562600"/>
            <a:ext cx="5310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b="1" dirty="0" smtClean="0">
                <a:solidFill>
                  <a:srgbClr val="3366FF"/>
                </a:solidFill>
              </a:rPr>
              <a:t>un sandwich</a:t>
            </a:r>
            <a:endParaRPr lang="en-GB" sz="6000" b="1" dirty="0">
              <a:solidFill>
                <a:srgbClr val="3366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609600"/>
            <a:ext cx="6502400" cy="487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1492250"/>
            <a:ext cx="7493000" cy="387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52600" y="5334000"/>
            <a:ext cx="607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b="1" dirty="0" err="1" smtClean="0">
                <a:solidFill>
                  <a:srgbClr val="FF0000"/>
                </a:solidFill>
              </a:rPr>
              <a:t>une</a:t>
            </a:r>
            <a:r>
              <a:rPr lang="en-GB" sz="6000" b="1" dirty="0" smtClean="0">
                <a:solidFill>
                  <a:srgbClr val="FF0000"/>
                </a:solidFill>
              </a:rPr>
              <a:t> crêpe</a:t>
            </a:r>
            <a:endParaRPr lang="en-GB" sz="6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 </a:t>
            </a:r>
            <a:r>
              <a:rPr lang="en-US" dirty="0" err="1" smtClean="0"/>
              <a:t>Chiffres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82" name="Object 2"/>
          <p:cNvGraphicFramePr>
            <a:graphicFrameLocks noChangeAspect="1"/>
          </p:cNvGraphicFramePr>
          <p:nvPr/>
        </p:nvGraphicFramePr>
        <p:xfrm>
          <a:off x="2819400" y="2209800"/>
          <a:ext cx="3785695" cy="2870200"/>
        </p:xfrm>
        <a:graphic>
          <a:graphicData uri="http://schemas.openxmlformats.org/presentationml/2006/ole">
            <p:oleObj spid="_x0000_s47106" name="Document" r:id="rId3" imgW="1943100" imgH="1473200" progId="Word.Document.12">
              <p:link updateAutomatic="1"/>
            </p:oleObj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752600" y="5334000"/>
            <a:ext cx="607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b="1" dirty="0" err="1" smtClean="0">
                <a:solidFill>
                  <a:srgbClr val="FF0000"/>
                </a:solidFill>
              </a:rPr>
              <a:t>une</a:t>
            </a:r>
            <a:r>
              <a:rPr lang="en-GB" sz="6000" b="1" dirty="0" smtClean="0">
                <a:solidFill>
                  <a:srgbClr val="FF0000"/>
                </a:solidFill>
              </a:rPr>
              <a:t> omelette</a:t>
            </a:r>
            <a:endParaRPr lang="en-GB" sz="6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3" descr="C:\Users\Mrs Ratcliffe\AppData\Local\Microsoft\Windows\Temporary Internet Files\Content.IE5\4B51D9MN\MCj00899380000[1]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56" y="1500174"/>
            <a:ext cx="5656286" cy="4191949"/>
          </a:xfrm>
          <a:prstGeom prst="rect">
            <a:avLst/>
          </a:prstGeom>
          <a:noFill/>
        </p:spPr>
      </p:pic>
      <p:pic>
        <p:nvPicPr>
          <p:cNvPr id="3" name="Picture 2" descr="C:\Users\Mrs Ratcliffe\AppData\Local\Microsoft\Windows\Temporary Internet Files\Content.IE5\9KR2J969\MCj0413448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0200" y="1066800"/>
            <a:ext cx="2929705" cy="4415815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371600" y="5562600"/>
            <a:ext cx="607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b="1" dirty="0" smtClean="0">
                <a:solidFill>
                  <a:srgbClr val="3366FF"/>
                </a:solidFill>
              </a:rPr>
              <a:t>un steak-frites</a:t>
            </a:r>
            <a:endParaRPr lang="en-GB" sz="6000" b="1" dirty="0">
              <a:solidFill>
                <a:srgbClr val="3366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1905000"/>
            <a:ext cx="4000500" cy="2667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5562600"/>
            <a:ext cx="746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b="1" dirty="0" smtClean="0">
                <a:solidFill>
                  <a:srgbClr val="3366FF"/>
                </a:solidFill>
              </a:rPr>
              <a:t>un </a:t>
            </a:r>
            <a:r>
              <a:rPr lang="en-GB" sz="6000" b="1" dirty="0" err="1" smtClean="0">
                <a:solidFill>
                  <a:srgbClr val="3366FF"/>
                </a:solidFill>
              </a:rPr>
              <a:t>croque</a:t>
            </a:r>
            <a:r>
              <a:rPr lang="en-GB" sz="6000" b="1" dirty="0" smtClean="0">
                <a:solidFill>
                  <a:srgbClr val="3366FF"/>
                </a:solidFill>
              </a:rPr>
              <a:t>-monsieur</a:t>
            </a:r>
            <a:endParaRPr lang="en-GB" sz="6000" b="1" dirty="0">
              <a:solidFill>
                <a:srgbClr val="3366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08" y="928670"/>
            <a:ext cx="5002044" cy="3587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785918" y="5072074"/>
            <a:ext cx="607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b="1" dirty="0" smtClean="0">
                <a:solidFill>
                  <a:schemeClr val="tx2"/>
                </a:solidFill>
              </a:rPr>
              <a:t>du </a:t>
            </a:r>
            <a:r>
              <a:rPr lang="en-GB" sz="6000" b="1" dirty="0" err="1" smtClean="0">
                <a:solidFill>
                  <a:schemeClr val="tx2"/>
                </a:solidFill>
              </a:rPr>
              <a:t>gâteau</a:t>
            </a:r>
            <a:endParaRPr lang="en-GB" sz="60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28926" y="285728"/>
            <a:ext cx="3536961" cy="5157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643042" y="5572140"/>
            <a:ext cx="607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b="1" dirty="0" err="1" smtClean="0">
                <a:solidFill>
                  <a:srgbClr val="FF0000"/>
                </a:solidFill>
              </a:rPr>
              <a:t>une</a:t>
            </a:r>
            <a:r>
              <a:rPr lang="en-GB" sz="6000" b="1" dirty="0" smtClean="0">
                <a:solidFill>
                  <a:srgbClr val="FF0000"/>
                </a:solidFill>
              </a:rPr>
              <a:t> glace</a:t>
            </a:r>
            <a:endParaRPr lang="en-GB" sz="6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4600" y="609600"/>
            <a:ext cx="5486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Qu’est-ce</a:t>
            </a:r>
            <a:r>
              <a:rPr lang="en-US" sz="2200" dirty="0" smtClean="0"/>
              <a:t> </a:t>
            </a:r>
            <a:r>
              <a:rPr lang="en-US" sz="2200" dirty="0" err="1" smtClean="0"/>
              <a:t>que</a:t>
            </a:r>
            <a:r>
              <a:rPr lang="en-US" sz="2200" dirty="0" smtClean="0"/>
              <a:t> </a:t>
            </a:r>
            <a:r>
              <a:rPr lang="en-US" sz="2200" dirty="0" err="1" smtClean="0"/>
              <a:t>tu</a:t>
            </a:r>
            <a:r>
              <a:rPr lang="en-US" sz="2200" dirty="0" smtClean="0"/>
              <a:t> mange?</a:t>
            </a:r>
            <a:endParaRPr lang="en-US" sz="2200" dirty="0"/>
          </a:p>
        </p:txBody>
      </p:sp>
      <p:sp>
        <p:nvSpPr>
          <p:cNvPr id="3" name="TextBox 2"/>
          <p:cNvSpPr txBox="1"/>
          <p:nvPr/>
        </p:nvSpPr>
        <p:spPr>
          <a:xfrm>
            <a:off x="1143000" y="1676400"/>
            <a:ext cx="1981200" cy="48320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Je mange</a:t>
            </a:r>
          </a:p>
          <a:p>
            <a:endParaRPr lang="en-US" sz="2200" dirty="0" smtClean="0"/>
          </a:p>
          <a:p>
            <a:endParaRPr lang="en-US" sz="2200" dirty="0" smtClean="0"/>
          </a:p>
          <a:p>
            <a:endParaRPr lang="en-US" sz="2200" dirty="0" smtClean="0"/>
          </a:p>
          <a:p>
            <a:endParaRPr lang="en-US" sz="2200" dirty="0" smtClean="0"/>
          </a:p>
          <a:p>
            <a:endParaRPr lang="en-US" sz="2200" dirty="0" smtClean="0"/>
          </a:p>
          <a:p>
            <a:endParaRPr lang="en-US" sz="2200" dirty="0" smtClean="0"/>
          </a:p>
          <a:p>
            <a:endParaRPr lang="en-US" sz="2200" dirty="0" smtClean="0"/>
          </a:p>
          <a:p>
            <a:endParaRPr lang="en-US" sz="2200" dirty="0" smtClean="0"/>
          </a:p>
          <a:p>
            <a:endParaRPr lang="en-US" sz="2200" dirty="0" smtClean="0"/>
          </a:p>
          <a:p>
            <a:endParaRPr lang="en-US" sz="2200" dirty="0" smtClean="0"/>
          </a:p>
          <a:p>
            <a:endParaRPr lang="en-US" sz="2200" dirty="0" smtClean="0"/>
          </a:p>
          <a:p>
            <a:endParaRPr lang="en-US" sz="2200" dirty="0" smtClean="0"/>
          </a:p>
          <a:p>
            <a:endParaRPr lang="en-US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3124200" y="1676400"/>
            <a:ext cx="1981200" cy="48320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3366FF"/>
                </a:solidFill>
              </a:rPr>
              <a:t>un</a:t>
            </a:r>
          </a:p>
          <a:p>
            <a:endParaRPr lang="en-US" sz="2200" dirty="0" smtClean="0"/>
          </a:p>
          <a:p>
            <a:endParaRPr lang="en-US" sz="2200" dirty="0" smtClean="0"/>
          </a:p>
          <a:p>
            <a:endParaRPr lang="en-US" sz="2200" dirty="0" smtClean="0"/>
          </a:p>
          <a:p>
            <a:endParaRPr lang="en-US" sz="2200" dirty="0" smtClean="0"/>
          </a:p>
          <a:p>
            <a:r>
              <a:rPr lang="en-US" sz="2200" dirty="0" err="1" smtClean="0">
                <a:solidFill>
                  <a:srgbClr val="FF0000"/>
                </a:solidFill>
              </a:rPr>
              <a:t>une</a:t>
            </a:r>
            <a:endParaRPr lang="en-US" sz="2200" dirty="0" smtClean="0">
              <a:solidFill>
                <a:srgbClr val="FF0000"/>
              </a:solidFill>
            </a:endParaRPr>
          </a:p>
          <a:p>
            <a:endParaRPr lang="en-US" sz="2200" dirty="0" smtClean="0"/>
          </a:p>
          <a:p>
            <a:endParaRPr lang="en-US" sz="2200" dirty="0" smtClean="0"/>
          </a:p>
          <a:p>
            <a:endParaRPr lang="en-US" sz="2200" dirty="0" smtClean="0"/>
          </a:p>
          <a:p>
            <a:endParaRPr lang="en-US" sz="2200" dirty="0" smtClean="0"/>
          </a:p>
          <a:p>
            <a:r>
              <a:rPr lang="en-US" sz="2200" dirty="0" smtClean="0">
                <a:solidFill>
                  <a:srgbClr val="008000"/>
                </a:solidFill>
              </a:rPr>
              <a:t>des</a:t>
            </a:r>
          </a:p>
          <a:p>
            <a:endParaRPr lang="en-US" sz="2200" dirty="0" smtClean="0">
              <a:solidFill>
                <a:srgbClr val="008000"/>
              </a:solidFill>
            </a:endParaRPr>
          </a:p>
          <a:p>
            <a:endParaRPr lang="en-US" sz="2200" dirty="0" smtClean="0">
              <a:solidFill>
                <a:srgbClr val="008000"/>
              </a:solidFill>
            </a:endParaRPr>
          </a:p>
          <a:p>
            <a:r>
              <a:rPr lang="en-US" sz="2200" dirty="0" smtClean="0">
                <a:solidFill>
                  <a:srgbClr val="008000"/>
                </a:solidFill>
              </a:rPr>
              <a:t>du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05400" y="1676400"/>
            <a:ext cx="3200400" cy="48320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3366FF"/>
                </a:solidFill>
              </a:rPr>
              <a:t>hamburger</a:t>
            </a:r>
          </a:p>
          <a:p>
            <a:r>
              <a:rPr lang="en-US" sz="2200" dirty="0" smtClean="0">
                <a:solidFill>
                  <a:srgbClr val="3366FF"/>
                </a:solidFill>
              </a:rPr>
              <a:t>sandwich</a:t>
            </a:r>
          </a:p>
          <a:p>
            <a:r>
              <a:rPr lang="en-US" sz="2200" dirty="0" err="1" smtClean="0">
                <a:solidFill>
                  <a:srgbClr val="3366FF"/>
                </a:solidFill>
              </a:rPr>
              <a:t>croque</a:t>
            </a:r>
            <a:r>
              <a:rPr lang="en-US" sz="2200" dirty="0" smtClean="0">
                <a:solidFill>
                  <a:srgbClr val="3366FF"/>
                </a:solidFill>
              </a:rPr>
              <a:t>-monsieur</a:t>
            </a:r>
          </a:p>
          <a:p>
            <a:r>
              <a:rPr lang="en-US" sz="2200" dirty="0" smtClean="0">
                <a:solidFill>
                  <a:srgbClr val="3366FF"/>
                </a:solidFill>
              </a:rPr>
              <a:t>steak-frites</a:t>
            </a:r>
          </a:p>
          <a:p>
            <a:endParaRPr lang="en-US" sz="2200" dirty="0" smtClean="0"/>
          </a:p>
          <a:p>
            <a:r>
              <a:rPr lang="en-US" sz="2200" dirty="0" err="1" smtClean="0">
                <a:solidFill>
                  <a:srgbClr val="FF0000"/>
                </a:solidFill>
              </a:rPr>
              <a:t>omelette</a:t>
            </a:r>
            <a:endParaRPr lang="en-US" sz="2200" dirty="0" smtClean="0">
              <a:solidFill>
                <a:srgbClr val="FF0000"/>
              </a:solidFill>
            </a:endParaRPr>
          </a:p>
          <a:p>
            <a:r>
              <a:rPr lang="en-US" sz="2200" dirty="0" smtClean="0">
                <a:solidFill>
                  <a:srgbClr val="FF0000"/>
                </a:solidFill>
              </a:rPr>
              <a:t>pizza</a:t>
            </a:r>
          </a:p>
          <a:p>
            <a:r>
              <a:rPr lang="en-US" sz="2200" dirty="0" smtClean="0">
                <a:solidFill>
                  <a:srgbClr val="FF0000"/>
                </a:solidFill>
              </a:rPr>
              <a:t>crêpe</a:t>
            </a:r>
          </a:p>
          <a:p>
            <a:r>
              <a:rPr lang="en-US" sz="2200" dirty="0" smtClean="0">
                <a:solidFill>
                  <a:srgbClr val="FF0000"/>
                </a:solidFill>
              </a:rPr>
              <a:t>glace</a:t>
            </a:r>
          </a:p>
          <a:p>
            <a:endParaRPr lang="en-US" sz="2200" dirty="0" smtClean="0"/>
          </a:p>
          <a:p>
            <a:r>
              <a:rPr lang="en-US" sz="2200" dirty="0" smtClean="0">
                <a:solidFill>
                  <a:srgbClr val="008000"/>
                </a:solidFill>
              </a:rPr>
              <a:t>frites</a:t>
            </a:r>
          </a:p>
          <a:p>
            <a:r>
              <a:rPr lang="en-US" sz="2200" dirty="0" smtClean="0">
                <a:solidFill>
                  <a:srgbClr val="008000"/>
                </a:solidFill>
              </a:rPr>
              <a:t>chips</a:t>
            </a:r>
          </a:p>
          <a:p>
            <a:endParaRPr lang="en-US" sz="2200" dirty="0" smtClean="0">
              <a:solidFill>
                <a:srgbClr val="008000"/>
              </a:solidFill>
            </a:endParaRPr>
          </a:p>
          <a:p>
            <a:r>
              <a:rPr lang="en-US" sz="2200" dirty="0" err="1" smtClean="0">
                <a:solidFill>
                  <a:srgbClr val="008000"/>
                </a:solidFill>
              </a:rPr>
              <a:t>gâteau</a:t>
            </a:r>
            <a:endParaRPr lang="en-US" sz="2200" dirty="0" smtClean="0">
              <a:solidFill>
                <a:srgbClr val="008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Dice game</a:t>
            </a:r>
            <a:endParaRPr lang="en-US" dirty="0"/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dirty="0"/>
              <a:t>Take it in turns to throw the dice – say the past participle that corresponds to the infinitive shown</a:t>
            </a:r>
          </a:p>
          <a:p>
            <a:pPr eaLnBrk="1" hangingPunct="1"/>
            <a:endParaRPr lang="en-US" dirty="0"/>
          </a:p>
          <a:p>
            <a:pPr eaLnBrk="1" hangingPunct="1">
              <a:buFont typeface="Arial" pitchFamily="-108" charset="0"/>
              <a:buNone/>
            </a:pPr>
            <a:r>
              <a:rPr lang="en-US" dirty="0"/>
              <a:t>e.g. if you throw a 1, you get </a:t>
            </a:r>
            <a:r>
              <a:rPr lang="en-US" dirty="0" smtClean="0"/>
              <a:t>‘I eat some chips’</a:t>
            </a:r>
            <a:r>
              <a:rPr lang="en-US" dirty="0"/>
              <a:t>. </a:t>
            </a:r>
            <a:r>
              <a:rPr lang="en-US" dirty="0" smtClean="0"/>
              <a:t> In French this is ‘je mange des frites’.</a:t>
            </a:r>
          </a:p>
          <a:p>
            <a:pPr eaLnBrk="1" hangingPunct="1">
              <a:buFont typeface="Arial" pitchFamily="-108" charset="0"/>
              <a:buNone/>
            </a:pPr>
            <a:endParaRPr lang="en-US" dirty="0"/>
          </a:p>
          <a:p>
            <a:pPr eaLnBrk="1" hangingPunct="1">
              <a:buFont typeface="Arial" pitchFamily="-108" charset="0"/>
              <a:buNone/>
            </a:pPr>
            <a:r>
              <a:rPr lang="en-US" dirty="0"/>
              <a:t>When you have finished, write down at least 3 of the sentences</a:t>
            </a:r>
            <a:r>
              <a:rPr lang="en-US" dirty="0" smtClean="0"/>
              <a:t> in French.</a:t>
            </a:r>
            <a:endParaRPr lang="en-US" dirty="0"/>
          </a:p>
        </p:txBody>
      </p:sp>
      <p:pic>
        <p:nvPicPr>
          <p:cNvPr id="31748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10400" y="228600"/>
            <a:ext cx="1466850" cy="140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Mrs Ratcliffe\AppData\Local\Microsoft\Windows\Temporary Internet Files\Content.IE5\4B51D9MN\MCj0232768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500042"/>
            <a:ext cx="1710719" cy="1643074"/>
          </a:xfrm>
          <a:prstGeom prst="rect">
            <a:avLst/>
          </a:prstGeom>
          <a:noFill/>
        </p:spPr>
      </p:pic>
      <p:pic>
        <p:nvPicPr>
          <p:cNvPr id="3" name="Picture 2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43702" y="3857628"/>
            <a:ext cx="1518659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57620" y="4500570"/>
            <a:ext cx="2000264" cy="1434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 descr="C:\Users\Mrs Ratcliffe\AppData\Local\Microsoft\Windows\Temporary Internet Files\Content.IE5\4B51D9MN\MCj00899380000[1].wm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215074" y="2214554"/>
            <a:ext cx="2214578" cy="1641253"/>
          </a:xfrm>
          <a:prstGeom prst="rect">
            <a:avLst/>
          </a:prstGeom>
          <a:noFill/>
        </p:spPr>
      </p:pic>
      <p:pic>
        <p:nvPicPr>
          <p:cNvPr id="10" name="Picture 2" descr="C:\Users\Mrs Ratcliffe\AppData\Local\Microsoft\Windows\Temporary Internet Files\Content.IE5\9KR2J969\MCj04134480000[1].wmf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286380" y="428604"/>
            <a:ext cx="928694" cy="1399779"/>
          </a:xfrm>
          <a:prstGeom prst="rect">
            <a:avLst/>
          </a:prstGeom>
          <a:noFill/>
        </p:spPr>
      </p:pic>
      <p:pic>
        <p:nvPicPr>
          <p:cNvPr id="11" name="Picture 3" descr="C:\Users\Mrs Ratcliffe\AppData\Local\Microsoft\Windows\Temporary Internet Files\Content.IE5\4B51D9MN\MCj02328130000[1].wmf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858016" y="571480"/>
            <a:ext cx="1981271" cy="1428760"/>
          </a:xfrm>
          <a:prstGeom prst="rect">
            <a:avLst/>
          </a:prstGeom>
          <a:noFill/>
        </p:spPr>
      </p:pic>
      <p:pic>
        <p:nvPicPr>
          <p:cNvPr id="25603" name="Picture 3" descr="C:\Users\Mrs Ratcliffe\AppData\Local\Microsoft\Windows\Temporary Internet Files\Content.IE5\4B51D9MN\MMj02836880000[1].gif"/>
          <p:cNvPicPr>
            <a:picLocks noChangeAspect="1" noChangeArrowheads="1" noCrop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143900" y="5500702"/>
            <a:ext cx="895352" cy="895352"/>
          </a:xfrm>
          <a:prstGeom prst="rect">
            <a:avLst/>
          </a:prstGeom>
          <a:noFill/>
        </p:spPr>
      </p:pic>
      <p:pic>
        <p:nvPicPr>
          <p:cNvPr id="13" name="Picture 2" descr="C:\Users\Mrs Ratcliffe\AppData\Local\Microsoft\Windows\Temporary Internet Files\Content.IE5\9KR2J969\MCj04134480000[1].wmf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172200" y="2133600"/>
            <a:ext cx="928694" cy="1399779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4572000"/>
            <a:ext cx="2286000" cy="1524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000" y="2667000"/>
            <a:ext cx="2567274" cy="13271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48000" y="838200"/>
            <a:ext cx="1752600" cy="1314450"/>
          </a:xfrm>
          <a:prstGeom prst="rect">
            <a:avLst/>
          </a:prstGeom>
        </p:spPr>
      </p:pic>
      <p:graphicFrame>
        <p:nvGraphicFramePr>
          <p:cNvPr id="37890" name="Object 2"/>
          <p:cNvGraphicFramePr>
            <a:graphicFrameLocks noChangeAspect="1"/>
          </p:cNvGraphicFramePr>
          <p:nvPr/>
        </p:nvGraphicFramePr>
        <p:xfrm>
          <a:off x="3886200" y="2667000"/>
          <a:ext cx="1905000" cy="1444126"/>
        </p:xfrm>
        <a:graphic>
          <a:graphicData uri="http://schemas.openxmlformats.org/presentationml/2006/ole">
            <p:oleObj spid="_x0000_s37890" name="Document" r:id="rId13" imgW="1943100" imgH="1473200" progId="Word.Document.12">
              <p:link updateAutomatic="1"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22849E-6 C -0.05 0.01133 -0.09826 0.02266 -0.14913 0.02983 C -0.21423 0.02729 -0.27951 0.02821 -0.34462 0.02197 C -0.36337 0.02012 -0.38142 0.01063 -0.4 0.00601 C -0.42778 -0.00116 -0.45677 -0.00532 -0.48489 -0.0118 C -0.49132 -0.01504 -0.49757 -0.0192 -0.50434 -0.02174 C -0.51753 -0.0266 -0.54462 -0.03377 -0.54462 -0.03377 C -0.55364 -0.04071 -0.5651 -0.04441 -0.57153 -0.05551 C -0.59062 -0.08904 -0.60278 -0.1235 -0.61337 -0.16305 C -0.61423 -0.17022 -0.61927 -0.21323 -0.61927 -0.21855 C -0.61927 -0.28654 -0.60052 -0.37396 -0.55069 -0.4075 C -0.51962 -0.42854 -0.50364 -0.41559 -0.47604 -0.42947 C -0.44357 -0.44589 -0.41545 -0.4741 -0.38212 -0.48497 C -0.34149 -0.48266 -0.35069 -0.49052 -0.33281 -0.45121 C -0.32743 -0.40889 -0.31875 -0.36564 -0.31024 -0.32401 C -0.31632 -0.25093 -0.31111 -0.27568 -0.33281 -0.19681 C -0.34045 -0.16883 -0.34444 -0.13691 -0.35955 -0.11518 C -0.40017 -0.05713 -0.46979 0.01156 -0.52517 0.04579 C -0.55347 0.06336 -0.58541 0.06961 -0.61493 0.08348 C -0.63611 0.07678 -0.65868 0.07469 -0.67899 0.06359 C -0.69514 0.05481 -0.71666 -0.00209 -0.72083 -0.01388 C -0.74045 -0.06823 -0.73611 -0.10546 -0.74913 -0.15889 C -0.75312 -0.17531 -0.76059 -0.19011 -0.76406 -0.20676 C -0.77795 -0.27174 -0.80139 -0.40357 -0.80139 -0.40357 C -0.80469 -0.44242 -0.80625 -0.52267 -0.81927 -0.56661 C -0.81979 -0.57586 -0.821 -0.58511 -0.82083 -0.59436 C -0.81996 -0.6464 -0.821 -0.66212 -0.79982 -0.70167 C -0.79844 -0.70444 -0.79791 -0.70907 -0.79548 -0.70976 C -0.78125 -0.71393 -0.76649 -0.7137 -0.75208 -0.71578 C -0.7026 -0.74145 -0.68264 -0.74515 -0.62969 -0.73752 C -0.54913 -0.70699 -0.59548 -0.71693 -0.48941 -0.72156 C -0.48038 -0.72017 -0.47118 -0.7211 -0.46267 -0.71763 C -0.45434 -0.71439 -0.44791 -0.70606 -0.4401 -0.70167 C -0.43594 -0.69936 -0.43125 -0.69913 -0.42673 -0.69774 C -0.3809 -0.66744 -0.3335 -0.63298 -0.29687 -0.58442 C -0.28107 -0.53099 -0.25607 -0.4741 -0.21024 -0.46508 C -0.18767 -0.44427 -0.18507 -0.44242 -0.1566 -0.43941 C -0.14722 -0.44126 -0.13732 -0.44103 -0.1283 -0.44519 C -0.12257 -0.44774 -0.1184 -0.45468 -0.11337 -0.4593 C -0.07899 -0.49191 -0.06215 -0.54186 -0.0401 -0.58835 C -0.03837 -0.59644 -0.03559 -0.60616 -0.03715 -0.61425 C -0.04045 -0.63229 -0.06111 -0.65264 -0.06857 -0.66189 C -0.07448 -0.66929 -0.07673 -0.68479 -0.08055 -0.69381 C -0.08246 -0.6982 -0.08802 -0.70583 -0.08802 -0.70583 " pathEditMode="relative" ptsTypes="fffffffffffffffffffffffffffffffffffffffffffA">
                                      <p:cBhvr>
                                        <p:cTn id="6" dur="50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Mrs Ratcliffe\AppData\Local\Microsoft\Windows\Temporary Internet Files\Content.IE5\4B51D9MN\MCj0232768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500042"/>
            <a:ext cx="1710719" cy="1643074"/>
          </a:xfrm>
          <a:prstGeom prst="rect">
            <a:avLst/>
          </a:prstGeom>
          <a:noFill/>
        </p:spPr>
      </p:pic>
      <p:pic>
        <p:nvPicPr>
          <p:cNvPr id="3" name="Picture 2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43702" y="3857628"/>
            <a:ext cx="1518659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57620" y="4500570"/>
            <a:ext cx="2000264" cy="1434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 descr="C:\Users\Mrs Ratcliffe\AppData\Local\Microsoft\Windows\Temporary Internet Files\Content.IE5\4B51D9MN\MCj00899380000[1].wm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215074" y="2214554"/>
            <a:ext cx="2214578" cy="1641253"/>
          </a:xfrm>
          <a:prstGeom prst="rect">
            <a:avLst/>
          </a:prstGeom>
          <a:noFill/>
        </p:spPr>
      </p:pic>
      <p:pic>
        <p:nvPicPr>
          <p:cNvPr id="10" name="Picture 2" descr="C:\Users\Mrs Ratcliffe\AppData\Local\Microsoft\Windows\Temporary Internet Files\Content.IE5\9KR2J969\MCj04134480000[1].wmf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286380" y="428604"/>
            <a:ext cx="928694" cy="1399779"/>
          </a:xfrm>
          <a:prstGeom prst="rect">
            <a:avLst/>
          </a:prstGeom>
          <a:noFill/>
        </p:spPr>
      </p:pic>
      <p:pic>
        <p:nvPicPr>
          <p:cNvPr id="11" name="Picture 3" descr="C:\Users\Mrs Ratcliffe\AppData\Local\Microsoft\Windows\Temporary Internet Files\Content.IE5\4B51D9MN\MCj02328130000[1].wmf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858016" y="571480"/>
            <a:ext cx="1981271" cy="1428760"/>
          </a:xfrm>
          <a:prstGeom prst="rect">
            <a:avLst/>
          </a:prstGeom>
          <a:noFill/>
        </p:spPr>
      </p:pic>
      <p:pic>
        <p:nvPicPr>
          <p:cNvPr id="12" name="Picture 3" descr="C:\Users\Mrs Ratcliffe\AppData\Local\Microsoft\Windows\Temporary Internet Files\Content.IE5\4B51D9MN\MMj02836880000[1].gif"/>
          <p:cNvPicPr>
            <a:picLocks noChangeAspect="1" noChangeArrowheads="1" noCrop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143900" y="5500702"/>
            <a:ext cx="895352" cy="895352"/>
          </a:xfrm>
          <a:prstGeom prst="rect">
            <a:avLst/>
          </a:prstGeom>
          <a:noFill/>
        </p:spPr>
      </p:pic>
      <p:pic>
        <p:nvPicPr>
          <p:cNvPr id="13" name="Picture 2" descr="C:\Users\Mrs Ratcliffe\AppData\Local\Microsoft\Windows\Temporary Internet Files\Content.IE5\9KR2J969\MCj04134480000[1].wmf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324600" y="2057400"/>
            <a:ext cx="928694" cy="1399779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4572000"/>
            <a:ext cx="2286000" cy="1524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000" y="2667000"/>
            <a:ext cx="2567274" cy="13271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48000" y="838200"/>
            <a:ext cx="1752600" cy="1314450"/>
          </a:xfrm>
          <a:prstGeom prst="rect">
            <a:avLst/>
          </a:prstGeom>
        </p:spPr>
      </p:pic>
      <p:graphicFrame>
        <p:nvGraphicFramePr>
          <p:cNvPr id="38914" name="Object 2"/>
          <p:cNvGraphicFramePr>
            <a:graphicFrameLocks noChangeAspect="1"/>
          </p:cNvGraphicFramePr>
          <p:nvPr/>
        </p:nvGraphicFramePr>
        <p:xfrm>
          <a:off x="3886200" y="2667000"/>
          <a:ext cx="1905000" cy="1444625"/>
        </p:xfrm>
        <a:graphic>
          <a:graphicData uri="http://schemas.openxmlformats.org/presentationml/2006/ole">
            <p:oleObj spid="_x0000_s38914" name="Document" r:id="rId13" imgW="1943100" imgH="1473200" progId="Word.Document.12">
              <p:link updateAutomatic="1"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6 1.3506E-6 C -0.04287 0.03908 -0.02048 0.02336 -0.06718 0.04764 C -0.0835 0.04556 -0.10069 0.04856 -0.11631 0.04163 C -0.14895 0.02706 -0.18142 -0.02267 -0.19999 -0.05782 C -0.19756 -0.09158 -0.19739 -0.11379 -0.18211 -0.14131 C -0.18211 -0.14131 -0.15728 -0.17808 -0.15364 -0.18687 C -0.11614 -0.27637 -0.15364 -0.21161 -0.09253 -0.33002 C -0.08471 -0.34528 -0.07447 -0.35824 -0.06718 -0.37373 C -0.06284 -0.38298 -0.05676 -0.40356 -0.05676 -0.40356 C -0.05312 -0.43085 -0.05086 -0.45791 -0.04774 -0.4852 C -0.04878 -0.49237 -0.04912 -0.5 -0.05069 -0.50694 C -0.05503 -0.52614 -0.07933 -0.534 -0.08958 -0.54279 C -0.10642 -0.55689 -0.11892 -0.57771 -0.13732 -0.58858 C -0.14947 -0.59575 -0.16232 -0.59968 -0.17464 -0.60639 C -0.18089 -0.60962 -0.18645 -0.61494 -0.19253 -0.61841 C -0.19791 -0.62142 -0.20346 -0.62373 -0.20885 -0.62627 C -0.26944 -0.60731 -0.32603 -0.57725 -0.38506 -0.55088 C -0.41666 -0.53677 -0.48055 -0.5111 -0.48055 -0.5111 C -0.51492 -0.46878 -0.53958 -0.41258 -0.55815 -0.35592 C -0.56249 -0.30666 -0.57638 -0.26318 -0.55815 -0.21092 C -0.5453 -0.17415 -0.51839 -0.14986 -0.49843 -0.11934 C -0.48628 -0.10084 -0.48211 -0.0747 -0.47013 -0.05574 C -0.45711 -0.03492 -0.43402 -0.01157 -0.41336 -0.00602 C -0.38888 -0.02012 -0.37204 -0.09043 -0.36423 -0.11332 C -0.35138 -0.15079 -0.33419 -0.18664 -0.3269 -0.22664 C -0.31614 -0.28585 -0.30694 -0.34343 -0.29999 -0.40356 C -0.31058 -0.48289 -0.34201 -0.55574 -0.40138 -0.5865 C -0.41527 -0.59367 -0.43037 -0.59598 -0.44478 -0.6006 C -0.48211 -0.59783 -0.51978 -0.60014 -0.55676 -0.59251 C -0.56301 -0.59112 -0.56614 -0.58118 -0.57013 -0.5747 C -0.5927 -0.53932 -0.60017 -0.49145 -0.60746 -0.4475 C -0.61162 -0.3587 -0.6118 -0.27174 -0.6269 -0.18502 C -0.63576 -0.13414 -0.63263 -0.11032 -0.67308 -0.09552 C -0.68211 -0.09875 -0.69131 -0.10084 -0.69999 -0.10546 C -0.70503 -0.10824 -0.71336 -0.11726 -0.71336 -0.11726 C -0.7394 -0.18201 -0.74253 -0.24908 -0.75069 -0.32008 C -0.76839 -0.47595 -0.75728 -0.35292 -0.76267 -0.41351 C -0.76214 -0.45861 -0.76197 -0.5037 -0.7611 -0.5488 C -0.76058 -0.57956 -0.74843 -0.5969 -0.72985 -0.6124 C -0.69461 -0.64177 -0.66388 -0.63738 -0.62378 -0.64616 C -0.5901 -0.6612 -0.55937 -0.69265 -0.52378 -0.69982 C -0.51874 -0.69912 -0.51353 -0.70028 -0.50885 -0.69797 C -0.50537 -0.69635 -0.50711 -0.68872 -0.50589 -0.68409 C -0.50451 -0.67877 -0.5026 -0.67345 -0.50138 -0.66813 C -0.49287 -0.6309 -0.4861 -0.59922 -0.47464 -0.56268 C -0.46649 -0.53654 -0.45676 -0.51157 -0.4493 -0.4852 C -0.43697 -0.44195 -0.42378 -0.39871 -0.41492 -0.35384 C -0.41249 -0.34135 -0.41041 -0.3284 -0.40746 -0.31615 C -0.39878 -0.2803 -0.37881 -0.24769 -0.37013 -0.21277 C -0.36353 -0.18617 -0.35589 -0.14154 -0.33732 -0.12535 C -0.33176 -0.10361 -0.33576 -0.12142 -0.33576 -0.06961 " pathEditMode="relative" ptsTypes="ffffffffffffffffffffffffffffffffffffffffffffffffffA">
                                      <p:cBhvr>
                                        <p:cTn id="6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Mrs Ratcliffe\AppData\Local\Microsoft\Windows\Temporary Internet Files\Content.IE5\4B51D9MN\MCj0232768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500042"/>
            <a:ext cx="1710719" cy="1643074"/>
          </a:xfrm>
          <a:prstGeom prst="rect">
            <a:avLst/>
          </a:prstGeom>
          <a:noFill/>
        </p:spPr>
      </p:pic>
      <p:pic>
        <p:nvPicPr>
          <p:cNvPr id="3" name="Picture 2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43702" y="3857628"/>
            <a:ext cx="1518659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57620" y="4500570"/>
            <a:ext cx="2000264" cy="1434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 descr="C:\Users\Mrs Ratcliffe\AppData\Local\Microsoft\Windows\Temporary Internet Files\Content.IE5\4B51D9MN\MCj00899380000[1].wm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215074" y="2214554"/>
            <a:ext cx="2214578" cy="1641253"/>
          </a:xfrm>
          <a:prstGeom prst="rect">
            <a:avLst/>
          </a:prstGeom>
          <a:noFill/>
        </p:spPr>
      </p:pic>
      <p:pic>
        <p:nvPicPr>
          <p:cNvPr id="10" name="Picture 2" descr="C:\Users\Mrs Ratcliffe\AppData\Local\Microsoft\Windows\Temporary Internet Files\Content.IE5\9KR2J969\MCj04134480000[1].wmf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286380" y="428604"/>
            <a:ext cx="928694" cy="1399779"/>
          </a:xfrm>
          <a:prstGeom prst="rect">
            <a:avLst/>
          </a:prstGeom>
          <a:noFill/>
        </p:spPr>
      </p:pic>
      <p:pic>
        <p:nvPicPr>
          <p:cNvPr id="11" name="Picture 3" descr="C:\Users\Mrs Ratcliffe\AppData\Local\Microsoft\Windows\Temporary Internet Files\Content.IE5\4B51D9MN\MCj02328130000[1].wmf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858016" y="571480"/>
            <a:ext cx="1981271" cy="1428760"/>
          </a:xfrm>
          <a:prstGeom prst="rect">
            <a:avLst/>
          </a:prstGeom>
          <a:noFill/>
        </p:spPr>
      </p:pic>
      <p:pic>
        <p:nvPicPr>
          <p:cNvPr id="12" name="Picture 3" descr="C:\Users\Mrs Ratcliffe\AppData\Local\Microsoft\Windows\Temporary Internet Files\Content.IE5\4B51D9MN\MMj02836880000[1].gif"/>
          <p:cNvPicPr>
            <a:picLocks noChangeAspect="1" noChangeArrowheads="1" noCrop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143900" y="5500702"/>
            <a:ext cx="895352" cy="895352"/>
          </a:xfrm>
          <a:prstGeom prst="rect">
            <a:avLst/>
          </a:prstGeom>
          <a:noFill/>
        </p:spPr>
      </p:pic>
      <p:pic>
        <p:nvPicPr>
          <p:cNvPr id="13" name="Picture 2" descr="C:\Users\Mrs Ratcliffe\AppData\Local\Microsoft\Windows\Temporary Internet Files\Content.IE5\9KR2J969\MCj04134480000[1].wmf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477000" y="2362200"/>
            <a:ext cx="928694" cy="1399779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4572000"/>
            <a:ext cx="2286000" cy="1524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000" y="2667000"/>
            <a:ext cx="2567274" cy="13271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48000" y="838200"/>
            <a:ext cx="1752600" cy="1314450"/>
          </a:xfrm>
          <a:prstGeom prst="rect">
            <a:avLst/>
          </a:prstGeom>
        </p:spPr>
      </p:pic>
      <p:graphicFrame>
        <p:nvGraphicFramePr>
          <p:cNvPr id="39938" name="Object 2"/>
          <p:cNvGraphicFramePr>
            <a:graphicFrameLocks noChangeAspect="1"/>
          </p:cNvGraphicFramePr>
          <p:nvPr/>
        </p:nvGraphicFramePr>
        <p:xfrm>
          <a:off x="3886200" y="2667000"/>
          <a:ext cx="1905000" cy="1444625"/>
        </p:xfrm>
        <a:graphic>
          <a:graphicData uri="http://schemas.openxmlformats.org/presentationml/2006/ole">
            <p:oleObj spid="_x0000_s39938" name="Document" r:id="rId13" imgW="1943100" imgH="1473200" progId="Word.Document.12">
              <p:link updateAutomatic="1"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94444E-6 -1.66512E-6 C 0.00296 -0.06984 0.00695 -0.13922 0.01199 -0.20883 C 0.01251 -0.22734 0.0139 -0.24607 0.01337 -0.26457 C 0.00817 -0.46346 0.03282 -0.54556 -0.0269 -0.68802 C -0.04218 -0.72433 -0.05885 -0.75185 -0.08801 -0.76156 C -0.10347 -0.75948 -0.11926 -0.76087 -0.13437 -0.75555 C -0.17169 -0.7426 -0.20173 -0.70213 -0.22083 -0.66004 C -0.24722 -0.60199 -0.26822 -0.54787 -0.27621 -0.4815 C -0.27725 -0.44542 -0.27933 -0.41096 -0.27308 -0.37581 C -0.26701 -0.34135 -0.2552 -0.27243 -0.2552 -0.27243 C -0.25156 -0.22734 -0.24722 -0.19496 -0.25676 -0.14524 C -0.25902 -0.1339 -0.26805 -0.12697 -0.27465 -0.11933 C -0.30676 -0.0821 -0.32517 -0.07956 -0.36718 -0.07562 C -0.37725 -0.07771 -0.39027 -0.07331 -0.39704 -0.08372 C -0.44774 -0.16004 -0.49496 -0.22086 -0.51649 -0.31822 C -0.51388 -0.33025 -0.51423 -0.34528 -0.50746 -0.35384 C -0.4809 -0.38714 -0.4894 -0.3698 -0.45225 -0.39362 C -0.41996 -0.4142 -0.38854 -0.44611 -0.3552 -0.46346 C -0.31961 -0.4815 -0.32187 -0.47271 -0.27916 -0.4852 C -0.21614 -0.50347 -0.29044 -0.49514 -0.20902 -0.49907 C -0.20051 -0.49514 -0.19114 -0.49376 -0.18367 -0.48705 C -0.17447 -0.47919 -0.16406 -0.44704 -0.15972 -0.43733 C -0.12777 -0.3654 -0.14444 -0.41628 -0.12395 -0.33996 C -0.1151 -0.2729 -0.16406 -0.24167 -0.20294 -0.21878 C -0.29392 -0.16536 -0.38784 -0.13691 -0.48663 -0.12327 C -0.55381 -0.1272 -0.62152 -0.12211 -0.68801 -0.13552 C -0.70312 -0.13853 -0.71284 -0.15934 -0.72534 -0.17091 C -0.77239 -0.21577 -0.79426 -0.35245 -0.8059 -0.41559 C -0.81024 -0.4734 -0.80659 -0.52683 -0.80156 -0.58464 C -0.79843 -0.6198 -0.79496 -0.65495 -0.78506 -0.68802 C -0.78402 -0.69519 -0.78437 -0.70305 -0.78211 -0.70976 C -0.78072 -0.71415 -0.77708 -0.71623 -0.77465 -0.7197 C -0.77031 -0.72595 -0.76788 -0.73474 -0.76267 -0.73959 C -0.75277 -0.74907 -0.73819 -0.75277 -0.7269 -0.75763 C -0.70989 -0.7648 -0.69531 -0.77081 -0.6776 -0.77336 C -0.65069 -0.77012 -0.62378 -0.7685 -0.59704 -0.76341 C -0.58038 -0.76041 -0.57274 -0.7426 -0.55972 -0.73173 C -0.55607 -0.72872 -0.55156 -0.72826 -0.54774 -0.72572 C -0.52482 -0.71138 -0.5434 -0.72109 -0.52239 -0.70375 C -0.50312 -0.68802 -0.4868 -0.67808 -0.47169 -0.65425 C -0.46961 -0.64385 -0.46544 -0.6346 -0.46267 -0.62442 C -0.46666 -0.60384 -0.48246 -0.58881 -0.49548 -0.57863 C -0.53281 -0.54949 -0.49583 -0.57424 -0.54774 -0.54278 C -0.55902 -0.53608 -0.57169 -0.53515 -0.58367 -0.53099 C -0.59392 -0.51665 -0.57864 -0.53677 -0.59097 -0.52498 C -0.60312 -0.51341 -0.59149 -0.51919 -0.60156 -0.51503 C -0.61215 -0.50046 -0.62256 -0.48659 -0.63281 -0.47132 C -0.63888 -0.46207 -0.63315 -0.46045 -0.64635 -0.45143 C -0.66093 -0.44149 -0.65294 -0.44843 -0.66874 -0.42738 C -0.67031 -0.4253 -0.67465 -0.42345 -0.67465 -0.42345 " pathEditMode="relative" ptsTypes="fffffffffffffffffffffffffffffffffffffffffffffffffA">
                                      <p:cBhvr>
                                        <p:cTn id="6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Mrs Ratcliffe\AppData\Local\Microsoft\Windows\Temporary Internet Files\Content.IE5\4B51D9MN\MCj02327680000[1]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8859" y="928670"/>
            <a:ext cx="4612095" cy="44297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4348" y="1500174"/>
            <a:ext cx="80010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rgbClr val="002060"/>
                </a:solidFill>
              </a:rPr>
              <a:t>to be able to say at least 8 foods you might order in a café.</a:t>
            </a:r>
          </a:p>
          <a:p>
            <a:endParaRPr lang="en-GB" sz="3600" dirty="0" smtClean="0">
              <a:solidFill>
                <a:srgbClr val="002060"/>
              </a:solidFill>
            </a:endParaRPr>
          </a:p>
          <a:p>
            <a:endParaRPr lang="en-GB" sz="3600" dirty="0" smtClean="0">
              <a:solidFill>
                <a:srgbClr val="002060"/>
              </a:solidFill>
            </a:endParaRPr>
          </a:p>
          <a:p>
            <a:endParaRPr lang="en-GB" sz="3600" dirty="0" smtClean="0">
              <a:solidFill>
                <a:srgbClr val="002060"/>
              </a:solidFill>
            </a:endParaRPr>
          </a:p>
          <a:p>
            <a:r>
              <a:rPr lang="en-GB" sz="3600" dirty="0" smtClean="0">
                <a:solidFill>
                  <a:srgbClr val="002060"/>
                </a:solidFill>
              </a:rPr>
              <a:t>Mission impossible?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66800" y="285728"/>
            <a:ext cx="685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b="1" dirty="0" smtClean="0">
                <a:solidFill>
                  <a:srgbClr val="002060"/>
                </a:solidFill>
              </a:rPr>
              <a:t>Learning objective</a:t>
            </a:r>
            <a:endParaRPr lang="en-GB" sz="54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Mrs Ratcliffe\AppData\Local\Microsoft\Windows\Temporary Internet Files\Content.IE5\9KR2J969\MCj04134480000[1]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71802" y="1142984"/>
            <a:ext cx="2929705" cy="441581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71600"/>
            <a:ext cx="4696810" cy="3810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Mrs Ratcliffe\AppData\Local\Microsoft\Windows\Temporary Internet Files\Content.IE5\4B51D9MN\MCj02328130000[1]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97285" y="1214422"/>
            <a:ext cx="5745684" cy="41434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990600"/>
            <a:ext cx="65024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1492250"/>
            <a:ext cx="7493000" cy="387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82" name="Object 2"/>
          <p:cNvGraphicFramePr>
            <a:graphicFrameLocks noChangeAspect="1"/>
          </p:cNvGraphicFramePr>
          <p:nvPr/>
        </p:nvGraphicFramePr>
        <p:xfrm>
          <a:off x="2819400" y="2209800"/>
          <a:ext cx="3785695" cy="2870200"/>
        </p:xfrm>
        <a:graphic>
          <a:graphicData uri="http://schemas.openxmlformats.org/presentationml/2006/ole">
            <p:oleObj spid="_x0000_s20482" name="Document" r:id="rId3" imgW="1943100" imgH="1473200" progId="Word.Document.12">
              <p:link updateAutomatic="1"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170</Words>
  <Application>Microsoft Office PowerPoint</Application>
  <PresentationFormat>On-screen Show (4:3)</PresentationFormat>
  <Paragraphs>69</Paragraphs>
  <Slides>30</Slides>
  <Notes>0</Notes>
  <HiddenSlides>0</HiddenSlides>
  <MMClips>0</MMClips>
  <ScaleCrop>false</ScaleCrop>
  <HeadingPairs>
    <vt:vector size="6" baseType="variant">
      <vt:variant>
        <vt:lpstr>Design Template</vt:lpstr>
      </vt:variant>
      <vt:variant>
        <vt:i4>1</vt:i4>
      </vt:variant>
      <vt:variant>
        <vt:lpstr>Links</vt:lpstr>
      </vt:variant>
      <vt:variant>
        <vt:i4>5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Office Theme</vt:lpstr>
      <vt:lpstr>Macintosh HD:Users:Jayne:Downloads:12 snacks (cafe)-1.doc!OLE_LINK3</vt:lpstr>
      <vt:lpstr>Macintosh HD:Users:Jayne:Downloads:12 snacks (cafe)-1.doc!OLE_LINK3</vt:lpstr>
      <vt:lpstr>Macintosh HD:Users:Jayne:Downloads:12 snacks (cafe)-1.doc!OLE_LINK3</vt:lpstr>
      <vt:lpstr>Macintosh HD:Users:Jayne:Downloads:12 snacks (cafe)-1.doc!OLE_LINK3</vt:lpstr>
      <vt:lpstr>Macintosh HD:Users:Jayne:Downloads:12 snacks (cafe)-1.doc!OLE_LINK3</vt:lpstr>
      <vt:lpstr>Slide 1</vt:lpstr>
      <vt:lpstr>Les Chiffres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Dice game</vt:lpstr>
      <vt:lpstr>Slide 27</vt:lpstr>
      <vt:lpstr>Slide 28</vt:lpstr>
      <vt:lpstr>Slide 29</vt:lpstr>
      <vt:lpstr>Slide 30</vt:lpstr>
    </vt:vector>
  </TitlesOfParts>
  <Company>TOSHIBA</Company>
  <LinksUpToDate>false</LinksUpToDate>
  <SharedDoc>false</SharedDoc>
  <HyperlinksChanged>false</HyperlinksChanged>
  <AppVersion>12.0256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Mrs Ratcliffe</dc:creator>
  <cp:lastModifiedBy>Jayne Pritzlaff</cp:lastModifiedBy>
  <cp:revision>23</cp:revision>
  <dcterms:created xsi:type="dcterms:W3CDTF">2009-05-05T19:07:06Z</dcterms:created>
  <dcterms:modified xsi:type="dcterms:W3CDTF">2009-05-05T19:32:43Z</dcterms:modified>
</cp:coreProperties>
</file>